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4" r:id="rId5"/>
    <p:sldId id="268" r:id="rId6"/>
    <p:sldId id="272" r:id="rId7"/>
    <p:sldId id="273" r:id="rId8"/>
    <p:sldId id="269" r:id="rId9"/>
    <p:sldId id="267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ACCFE-63B6-4F47-B393-F753413D0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5AED17-09E5-42C4-A533-2DEBA0FE1C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26F6E-5241-46D4-906E-516B10B0A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5A80-E76E-4FE6-8E4B-378C9E7DFC63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128CF-659D-4D18-8D70-915502BD8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5D43B-3837-41A2-B1C2-A159E460C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20E2-FF1D-494B-911F-B002DEA68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6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E4796-00F1-44CC-BEF4-89AFD170F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2DEEE2-DC2B-449B-95A5-DE9236DBD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B218F-AD30-4886-AED9-29868F500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5A80-E76E-4FE6-8E4B-378C9E7DFC63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0E1EC-B21E-4819-A3C2-95958B9C9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5C4E5-EF7D-4B7C-8AA8-F0F6B6A9C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20E2-FF1D-494B-911F-B002DEA68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07E75E-A1D5-4540-832E-3CC9F9858F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F9C98C-601A-4A93-9541-E7A9F67F7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2871C-4C7F-4930-86F3-BA7BA1190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5A80-E76E-4FE6-8E4B-378C9E7DFC63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BB008-640E-455C-AA02-32797B816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8D873-9B53-4EF5-928B-1D384CF31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20E2-FF1D-494B-911F-B002DEA68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1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9AE1C-4ECE-4471-B7C1-770FFE56C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8FA88-D0ED-4F2C-BBD2-0D7A0F159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3E282-19DD-45FA-BAB0-DC3992015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5A80-E76E-4FE6-8E4B-378C9E7DFC63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ED4DE-3677-4EFC-83FD-D9BFA055C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76FB3-3863-42D7-A6F3-12E4850AF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20E2-FF1D-494B-911F-B002DEA68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25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670C8-DE9B-4282-8A5B-D5AA30629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B0A03-918C-4581-BB51-B02274349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88A04-BBC2-4312-846D-4B4D7AE4C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5A80-E76E-4FE6-8E4B-378C9E7DFC63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AB615-CEFA-4F69-A463-39FA15FDA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6FBBB-831D-470E-82C0-417AC3EFE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20E2-FF1D-494B-911F-B002DEA68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38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AC630-3766-4605-A7CC-F0F094A97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7AB36-F8CA-48A4-BB16-0F5F5D28D0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33A46F-DC31-469C-8903-85EE0D3B4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7C091-E938-45F9-B9F7-4BF5111A9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5A80-E76E-4FE6-8E4B-378C9E7DFC63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B4CB5B-F673-4D75-BAA4-7A6370881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2815D6-D9D2-4A0A-A91D-2C7E46D5D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20E2-FF1D-494B-911F-B002DEA68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33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533D5-B694-4FBA-BB1A-AD4828274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6AEC36-D91A-45BF-9433-F5099B8FC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7226C4-BFDC-44CE-BFB5-3127C02E9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26D2BD-920B-40B9-9513-4DBEA97D01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9D5FCB-85F8-48F1-9FAE-E678693B0B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BE047B-70C7-4C45-A8B2-45BB5EFFB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5A80-E76E-4FE6-8E4B-378C9E7DFC63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90FFD7-EE95-4F92-9590-0777D3CBD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9B9BD2-6E59-4638-A296-A4AC203AD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20E2-FF1D-494B-911F-B002DEA68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08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4128E-9867-4D2D-A71D-77568827B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78FB9D-F23D-4BFB-A432-5D8220D85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5A80-E76E-4FE6-8E4B-378C9E7DFC63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5E610A-011E-4D0A-A9FB-AFA994EF4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C9F068-C6F2-4F1D-B191-ED6A0461D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20E2-FF1D-494B-911F-B002DEA68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0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80BC68-44D2-495F-8B60-6CB05B8B6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5A80-E76E-4FE6-8E4B-378C9E7DFC63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AA5029-623E-47DB-AF4A-611BACDDC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7DFB5-2FD6-4BCC-94B0-D96F8471A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20E2-FF1D-494B-911F-B002DEA68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1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46E4F-0345-4CC2-AD01-57AE55F8E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2AA07-C3B5-4B6C-BE5D-A7E96E6E3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BEA3FE-B47E-479F-8D60-616A4DC396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A0DDEB-D1F2-4245-80A3-C1FBA7711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5A80-E76E-4FE6-8E4B-378C9E7DFC63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77F25-DFAD-442F-ACA7-830483A99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E508A-6846-4A17-B4AF-F978228A1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20E2-FF1D-494B-911F-B002DEA68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45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2CF7B-2A03-4A6D-B45F-34E965324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4D1139-07D7-4EFF-A29C-4113656220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13914C-779E-4EFE-A058-39D0FC58B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C167C6-1910-4F07-ADC1-3E62CB2E9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5A80-E76E-4FE6-8E4B-378C9E7DFC63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6445C-5E6A-4304-8847-AF767B221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1A0185-795F-404D-ADF0-60FC20C0C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20E2-FF1D-494B-911F-B002DEA68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4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3860F9-1F6B-4D95-9CA1-61D981E6A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9A028C-40E8-4033-B1F2-9F8A56532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3430B-4D49-428F-B7AD-F42F9FC291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65A80-E76E-4FE6-8E4B-378C9E7DFC63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8899A-F2B5-4A75-949F-23FFAA8CC6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34547-FBE3-4D13-8642-F7EB9F2587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820E2-FF1D-494B-911F-B002DEA68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33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01075-68BC-47CF-898E-4421D8E1D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Approximation Algorithms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DDED1-811B-4A39-853C-9C22A348D1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CS-209: Design and Analysis of Algorithm</a:t>
            </a:r>
          </a:p>
          <a:p>
            <a:r>
              <a:rPr lang="en-US" dirty="0"/>
              <a:t>Instructor: Dr. Maria Anjum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70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9A23C-AFC0-4713-AB2B-ED9D183E1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Book Introduction to algorithms, 3</a:t>
            </a:r>
            <a:r>
              <a:rPr lang="en-US" sz="2400" baseline="30000" dirty="0"/>
              <a:t>rd</a:t>
            </a:r>
            <a:r>
              <a:rPr lang="en-US" sz="2400" dirty="0"/>
              <a:t> edition</a:t>
            </a:r>
          </a:p>
          <a:p>
            <a:r>
              <a:rPr lang="en-US" sz="2400" dirty="0"/>
              <a:t>http://www.cs.yale.edu/homes/aspnes/pinewiki/ApproximationAlgorithms.html</a:t>
            </a:r>
          </a:p>
          <a:p>
            <a:r>
              <a:rPr lang="en-US" sz="2400" dirty="0"/>
              <a:t>http://www.cs.umsl.edu/~sanjiv/classes/cs5130/lectures/approx.pdf</a:t>
            </a:r>
          </a:p>
          <a:p>
            <a:r>
              <a:rPr lang="en-US" sz="2400" dirty="0"/>
              <a:t>http://www.iitg.ac.in/gkd/aie/slide/approximation-algorithms.pdf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45EF7AB-B497-4F18-8CBE-89EE7C742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613930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423196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B0E3A-86FC-4B2F-BE44-34B5C749A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74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Approximation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0680E-F4AB-483D-9363-F634B6E27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an algorithm that returns near-optimal solutions is called an </a:t>
            </a:r>
            <a:r>
              <a:rPr lang="en-US" b="1" i="1" dirty="0"/>
              <a:t>approximation algorithm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an optimization problem in which each potential solution has a positive cost, and we wish to find a near-optimal solution. </a:t>
            </a:r>
          </a:p>
          <a:p>
            <a:pPr algn="just"/>
            <a:r>
              <a:rPr lang="en-US" dirty="0"/>
              <a:t>Depending on the problem, we may define an optimal solution as one with </a:t>
            </a:r>
            <a:r>
              <a:rPr lang="en-US" dirty="0">
                <a:solidFill>
                  <a:srgbClr val="FF0000"/>
                </a:solidFill>
              </a:rPr>
              <a:t>maximum </a:t>
            </a:r>
            <a:r>
              <a:rPr lang="en-US" dirty="0"/>
              <a:t>possible cost or one with </a:t>
            </a:r>
            <a:r>
              <a:rPr lang="en-US" dirty="0">
                <a:solidFill>
                  <a:srgbClr val="FF0000"/>
                </a:solidFill>
              </a:rPr>
              <a:t>minimum</a:t>
            </a:r>
            <a:r>
              <a:rPr lang="en-US" dirty="0"/>
              <a:t> possible cost; that is, the problem may be either a </a:t>
            </a:r>
            <a:r>
              <a:rPr lang="en-US" dirty="0">
                <a:solidFill>
                  <a:srgbClr val="FF0000"/>
                </a:solidFill>
              </a:rPr>
              <a:t>maximization</a:t>
            </a:r>
            <a:r>
              <a:rPr lang="en-US" dirty="0"/>
              <a:t> or a </a:t>
            </a:r>
            <a:r>
              <a:rPr lang="en-US" dirty="0">
                <a:solidFill>
                  <a:srgbClr val="FF0000"/>
                </a:solidFill>
              </a:rPr>
              <a:t>minimization </a:t>
            </a:r>
            <a:r>
              <a:rPr lang="en-US" dirty="0"/>
              <a:t>problem.</a:t>
            </a:r>
          </a:p>
        </p:txBody>
      </p:sp>
    </p:spTree>
    <p:extLst>
      <p:ext uri="{BB962C8B-B14F-4D97-AF65-F5344CB8AC3E}">
        <p14:creationId xmlns:p14="http://schemas.microsoft.com/office/powerpoint/2010/main" val="390586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B0E3A-86FC-4B2F-BE44-34B5C749A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74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Approximation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0680E-F4AB-483D-9363-F634B6E27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Types and Applications</a:t>
            </a:r>
          </a:p>
          <a:p>
            <a:r>
              <a:rPr lang="en-US" sz="2400" dirty="0"/>
              <a:t>Traveling sales person</a:t>
            </a:r>
          </a:p>
          <a:p>
            <a:r>
              <a:rPr lang="en-US" sz="2400" dirty="0"/>
              <a:t>Knapsack</a:t>
            </a:r>
          </a:p>
          <a:p>
            <a:r>
              <a:rPr lang="en-US" sz="2400" dirty="0"/>
              <a:t>Planar graph coloring</a:t>
            </a:r>
          </a:p>
          <a:p>
            <a:r>
              <a:rPr lang="en-US" sz="2400" dirty="0"/>
              <a:t>Vertex cover problem </a:t>
            </a:r>
          </a:p>
        </p:txBody>
      </p:sp>
    </p:spTree>
    <p:extLst>
      <p:ext uri="{BB962C8B-B14F-4D97-AF65-F5344CB8AC3E}">
        <p14:creationId xmlns:p14="http://schemas.microsoft.com/office/powerpoint/2010/main" val="736886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FC03A-6054-4DD4-ADAA-2F1A54C60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Terminology:</a:t>
            </a:r>
          </a:p>
          <a:p>
            <a:pPr marL="0" indent="0">
              <a:buNone/>
            </a:pPr>
            <a:r>
              <a:rPr lang="en-US" dirty="0"/>
              <a:t>P: an optimization problem</a:t>
            </a:r>
          </a:p>
          <a:p>
            <a:pPr marL="0" indent="0">
              <a:buNone/>
            </a:pPr>
            <a:r>
              <a:rPr lang="en-US" dirty="0"/>
              <a:t>C: an approximation algorithm</a:t>
            </a:r>
          </a:p>
          <a:p>
            <a:pPr marL="0" indent="0">
              <a:buNone/>
            </a:pPr>
            <a:r>
              <a:rPr lang="en-US" dirty="0"/>
              <a:t>I: an instance of P</a:t>
            </a:r>
          </a:p>
          <a:p>
            <a:pPr marL="0" indent="0">
              <a:buNone/>
            </a:pPr>
            <a:r>
              <a:rPr lang="en-US" dirty="0"/>
              <a:t>C*(I): optimal value for instance I</a:t>
            </a:r>
          </a:p>
          <a:p>
            <a:pPr marL="0" indent="0">
              <a:buNone/>
            </a:pPr>
            <a:r>
              <a:rPr lang="en-US" dirty="0"/>
              <a:t>C(I): value of instance I generated by C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AA6990A-528E-46C3-99B1-5BA829CA6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74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Approximation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291323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13F75-A174-4EBD-97AA-C08259C21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Performance Ratio:</a:t>
            </a:r>
          </a:p>
          <a:p>
            <a:pPr lvl="1" algn="just"/>
            <a:r>
              <a:rPr lang="en-US" dirty="0"/>
              <a:t>a ratio between the result obtained by the algorithm and the optimal cost or profit. </a:t>
            </a:r>
          </a:p>
          <a:p>
            <a:pPr lvl="1" algn="just"/>
            <a:r>
              <a:rPr lang="en-US" dirty="0"/>
              <a:t>Typically this ratio is taken in whichever direction makes it bigger than one; </a:t>
            </a:r>
          </a:p>
          <a:p>
            <a:pPr lvl="1" algn="just"/>
            <a:r>
              <a:rPr lang="en-US" dirty="0"/>
              <a:t>for example, an algorithm that solves for a cost of $2 an instance of a problem that has an optimal cost of $1 has approximation ratio 2; </a:t>
            </a:r>
          </a:p>
          <a:p>
            <a:pPr lvl="1" algn="just"/>
            <a:r>
              <a:rPr lang="en-US" dirty="0"/>
              <a:t>but an algorithm that sells 10 airplane tickets (a profit of 10) when the optimum is 20 also has approximation ratio 2.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41E08BC-1D82-45F5-8C8A-0781F5477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74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Approximation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3044508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A7ADB5-13F7-4D96-B568-BD138BAA9A8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18082"/>
                <a:ext cx="8234779" cy="489159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400" dirty="0"/>
                  <a:t>a problem has an </a:t>
                </a:r>
                <a:r>
                  <a:rPr lang="en-US" sz="2400" b="1" i="1" dirty="0"/>
                  <a:t>approximation ratio </a:t>
                </a:r>
                <a:r>
                  <a:rPr lang="en-US" sz="2400" dirty="0"/>
                  <a:t>of 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p</a:t>
                </a:r>
                <a:r>
                  <a:rPr lang="en-US" sz="2400" dirty="0">
                    <a:solidFill>
                      <a:srgbClr val="FF0000"/>
                    </a:solidFill>
                  </a:rPr>
                  <a:t>(n) </a:t>
                </a:r>
                <a:r>
                  <a:rPr lang="en-US" sz="2400" dirty="0"/>
                  <a:t>if, for any input of size </a:t>
                </a:r>
                <a:r>
                  <a:rPr lang="en-US" sz="2400" dirty="0">
                    <a:solidFill>
                      <a:srgbClr val="FF0000"/>
                    </a:solidFill>
                  </a:rPr>
                  <a:t>n</a:t>
                </a:r>
                <a:r>
                  <a:rPr lang="en-US" sz="2400" dirty="0"/>
                  <a:t>, the cost 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C</a:t>
                </a:r>
                <a:r>
                  <a:rPr lang="en-US" sz="2400" dirty="0"/>
                  <a:t> of the solution produced by the algorithm is </a:t>
                </a:r>
                <a:r>
                  <a:rPr lang="en-US" sz="2400" dirty="0">
                    <a:solidFill>
                      <a:srgbClr val="FF0000"/>
                    </a:solidFill>
                  </a:rPr>
                  <a:t>within</a:t>
                </a:r>
                <a:r>
                  <a:rPr lang="en-US" sz="2400" dirty="0"/>
                  <a:t> a factor of .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 p</a:t>
                </a:r>
                <a:r>
                  <a:rPr lang="en-US" sz="2400" dirty="0">
                    <a:solidFill>
                      <a:srgbClr val="FF0000"/>
                    </a:solidFill>
                  </a:rPr>
                  <a:t>(n) </a:t>
                </a:r>
                <a:r>
                  <a:rPr lang="en-US" sz="2400" dirty="0"/>
                  <a:t>of the cost 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C</a:t>
                </a:r>
                <a:r>
                  <a:rPr lang="en-US" sz="2400" dirty="0"/>
                  <a:t> of an optimal solution: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pPr algn="just"/>
                <a:endParaRPr lang="en-US" sz="2600" dirty="0"/>
              </a:p>
              <a:p>
                <a:pPr algn="just"/>
                <a:r>
                  <a:rPr lang="en-US" sz="2400" dirty="0"/>
                  <a:t>The definitions of the approximation ratio and of a 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p</a:t>
                </a:r>
                <a:r>
                  <a:rPr lang="en-US" sz="2400" dirty="0">
                    <a:solidFill>
                      <a:srgbClr val="FF0000"/>
                    </a:solidFill>
                  </a:rPr>
                  <a:t>(n) </a:t>
                </a:r>
                <a:r>
                  <a:rPr lang="en-US" sz="2400" dirty="0"/>
                  <a:t>approximation algorithm apply to both minimization and maximization problems.</a:t>
                </a:r>
              </a:p>
              <a:p>
                <a:pPr algn="just"/>
                <a:endParaRPr lang="en-US" sz="2400" dirty="0"/>
              </a:p>
              <a:p>
                <a:pPr algn="just"/>
                <a:r>
                  <a:rPr lang="en-US" sz="2400" dirty="0"/>
                  <a:t>For a maximization problem, 0 &lt; C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/>
                  <a:t> C*, and the ratio C*/C gives the factor by which the cost of an optimal solution is larger than the cost of the approximate solution.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A7ADB5-13F7-4D96-B568-BD138BAA9A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18082"/>
                <a:ext cx="8234779" cy="4891596"/>
              </a:xfrm>
              <a:blipFill>
                <a:blip r:embed="rId2"/>
                <a:stretch>
                  <a:fillRect l="-1037" t="-2369" r="-1185" b="-7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9B6FDDC1-57EB-4B40-9B36-A09F20604B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9575" y="3051882"/>
            <a:ext cx="2511560" cy="77152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BAB6803-735A-4193-A0EF-E368185A0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74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Approximation Algorithms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A66EBA8-0844-41C8-AA13-7357CB172573}"/>
              </a:ext>
            </a:extLst>
          </p:cNvPr>
          <p:cNvSpPr txBox="1">
            <a:spLocks/>
          </p:cNvSpPr>
          <p:nvPr/>
        </p:nvSpPr>
        <p:spPr>
          <a:xfrm>
            <a:off x="9215021" y="1518082"/>
            <a:ext cx="2752078" cy="314269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Terminology: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P: an optimization problem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C: an approximation algorithm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I: an instance of P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C*(I): optimal value for instance I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C(I): value of instance I generated by C</a:t>
            </a:r>
          </a:p>
        </p:txBody>
      </p:sp>
    </p:spTree>
    <p:extLst>
      <p:ext uri="{BB962C8B-B14F-4D97-AF65-F5344CB8AC3E}">
        <p14:creationId xmlns:p14="http://schemas.microsoft.com/office/powerpoint/2010/main" val="132041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A7ADB5-13F7-4D96-B568-BD138BAA9A8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18082"/>
                <a:ext cx="10515600" cy="4891596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Similarly, for a minimization problem, 0 &lt; C*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/>
                  <a:t> C, and the ratio C/C*</a:t>
                </a:r>
              </a:p>
              <a:p>
                <a:r>
                  <a:rPr lang="en-US" sz="2400" dirty="0"/>
                  <a:t>gives the factor by which the cost of the approximate solution is larger than the cost of an optimal solution. </a:t>
                </a:r>
              </a:p>
              <a:p>
                <a:r>
                  <a:rPr lang="en-US" sz="2400" dirty="0"/>
                  <a:t>Because we assume that all solutions have positive cost, these ratios are always well defined. </a:t>
                </a:r>
              </a:p>
              <a:p>
                <a:r>
                  <a:rPr lang="en-US" sz="2400" dirty="0"/>
                  <a:t>The approximation ratio of an approximation algorithm is </a:t>
                </a:r>
                <a:r>
                  <a:rPr lang="en-US" sz="2400" dirty="0">
                    <a:solidFill>
                      <a:srgbClr val="FF0000"/>
                    </a:solidFill>
                  </a:rPr>
                  <a:t>never</a:t>
                </a:r>
                <a:r>
                  <a:rPr lang="en-US" sz="2400" dirty="0"/>
                  <a:t> less than 1, since C/C*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/>
                  <a:t>  1 implies C*/C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400" dirty="0"/>
                  <a:t> 1.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A7ADB5-13F7-4D96-B568-BD138BAA9A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18082"/>
                <a:ext cx="10515600" cy="4891596"/>
              </a:xfrm>
              <a:blipFill>
                <a:blip r:embed="rId2"/>
                <a:stretch>
                  <a:fillRect l="-812" t="-1746" r="-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>
            <a:extLst>
              <a:ext uri="{FF2B5EF4-FFF2-40B4-BE49-F238E27FC236}">
                <a16:creationId xmlns:a16="http://schemas.microsoft.com/office/drawing/2014/main" id="{DBAB6803-735A-4193-A0EF-E368185A0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74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Approximation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2581053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72609-7A01-4268-AB1E-0776CC95A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Relative Error</a:t>
            </a:r>
          </a:p>
          <a:p>
            <a:pPr lvl="1" algn="just"/>
            <a:r>
              <a:rPr lang="en-US" dirty="0"/>
              <a:t>When the approximation ratio is close to 1, it is often more useful to look at the </a:t>
            </a:r>
            <a:r>
              <a:rPr lang="en-US" b="1" dirty="0"/>
              <a:t>approximation error</a:t>
            </a:r>
            <a:r>
              <a:rPr lang="en-US" dirty="0"/>
              <a:t>, which is defined as the approximation ratio minus 1.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D05CA49-F23E-4810-A986-62F0AF0FE812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87774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chemeClr val="bg1"/>
                </a:solidFill>
              </a:rPr>
              <a:t>Approximation Algorithms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942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78F87-77D6-476F-99D9-04481BE06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47385"/>
            <a:ext cx="10515600" cy="322957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Revisit 1/0 Knapsack problem.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A90AB9-37DF-42D1-BB05-F3FD2A84C85E}"/>
              </a:ext>
            </a:extLst>
          </p:cNvPr>
          <p:cNvSpPr txBox="1">
            <a:spLocks/>
          </p:cNvSpPr>
          <p:nvPr/>
        </p:nvSpPr>
        <p:spPr>
          <a:xfrm>
            <a:off x="5961117" y="717643"/>
            <a:ext cx="56412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/>
              <a:t>Home Assignment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E0BB13-97F3-4559-A86A-422FF86D96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587" y="352518"/>
            <a:ext cx="3700593" cy="251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880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570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Approximation Algorithms</vt:lpstr>
      <vt:lpstr>Approximation Algorithms</vt:lpstr>
      <vt:lpstr>Approximation Algorithms</vt:lpstr>
      <vt:lpstr>Approximation Algorithms</vt:lpstr>
      <vt:lpstr>Approximation Algorithms</vt:lpstr>
      <vt:lpstr>Approximation Algorithms</vt:lpstr>
      <vt:lpstr>Approximation Algorithms</vt:lpstr>
      <vt:lpstr>PowerPoint Presentation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Maria Anjum</dc:creator>
  <cp:lastModifiedBy>Dr. Maria Anjum</cp:lastModifiedBy>
  <cp:revision>14</cp:revision>
  <dcterms:created xsi:type="dcterms:W3CDTF">2020-04-26T20:56:13Z</dcterms:created>
  <dcterms:modified xsi:type="dcterms:W3CDTF">2020-04-27T00:19:18Z</dcterms:modified>
</cp:coreProperties>
</file>